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2" r:id="rId9"/>
    <p:sldId id="264" r:id="rId10"/>
    <p:sldId id="260" r:id="rId11"/>
    <p:sldId id="263" r:id="rId12"/>
    <p:sldId id="261" r:id="rId13"/>
  </p:sldIdLst>
  <p:sldSz cx="18288000" cy="10287000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Bebas Neue Bold" panose="020B0604020202020204" charset="0"/>
      <p:regular r:id="rId15"/>
    </p:embeddedFont>
    <p:embeddedFont>
      <p:font typeface="Changa" panose="020B0604020202020204" charset="-78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Classic" panose="020B0604020202020204" charset="0"/>
      <p:regular r:id="rId21"/>
    </p:embeddedFont>
    <p:embeddedFont>
      <p:font typeface="Montserrat Classic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9F7"/>
    <a:srgbClr val="A4D4FF"/>
    <a:srgbClr val="5F83CB"/>
    <a:srgbClr val="5C7AC6"/>
    <a:srgbClr val="61A6DF"/>
    <a:srgbClr val="62B7E9"/>
    <a:srgbClr val="6092D4"/>
    <a:srgbClr val="61B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72B6DD-A070-42E1-8BAE-84B4882BC3ED}" v="46" dt="2023-12-16T19:16:06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22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8C7A15-FC7A-4318-A9C7-25CD7A8B07B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6CBB2D-5965-4EF3-8AC2-512F1D75964F}">
      <dgm:prSet/>
      <dgm:spPr>
        <a:ln>
          <a:solidFill>
            <a:srgbClr val="7030A0"/>
          </a:solidFill>
        </a:ln>
      </dgm:spPr>
      <dgm:t>
        <a:bodyPr/>
        <a:lstStyle/>
        <a:p>
          <a:r>
            <a:rPr lang="en-US" b="1" dirty="0">
              <a:solidFill>
                <a:srgbClr val="5C7AC6"/>
              </a:solidFill>
            </a:rPr>
            <a:t>Under Supervision:</a:t>
          </a:r>
          <a:endParaRPr lang="en-US" dirty="0">
            <a:solidFill>
              <a:srgbClr val="5C7AC6"/>
            </a:solidFill>
          </a:endParaRPr>
        </a:p>
      </dgm:t>
    </dgm:pt>
    <dgm:pt modelId="{6B0818F7-C07C-4B67-9DFA-3FA97088A4F3}" type="parTrans" cxnId="{C3E9BF83-CFA8-4D69-8F8A-9E0A5717264F}">
      <dgm:prSet/>
      <dgm:spPr/>
      <dgm:t>
        <a:bodyPr/>
        <a:lstStyle/>
        <a:p>
          <a:endParaRPr lang="en-US"/>
        </a:p>
      </dgm:t>
    </dgm:pt>
    <dgm:pt modelId="{A5EAD16D-4E51-477C-A1FF-535D5B398EAD}" type="sibTrans" cxnId="{C3E9BF83-CFA8-4D69-8F8A-9E0A5717264F}">
      <dgm:prSet/>
      <dgm:spPr/>
      <dgm:t>
        <a:bodyPr/>
        <a:lstStyle/>
        <a:p>
          <a:endParaRPr lang="en-US"/>
        </a:p>
      </dgm:t>
    </dgm:pt>
    <dgm:pt modelId="{3C19C77A-F12B-4C3E-8422-A5B8B2239892}">
      <dgm:prSet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>
              <a:solidFill>
                <a:srgbClr val="5F83CB"/>
              </a:solidFill>
            </a:rPr>
            <a:t>Dr/ Mona </a:t>
          </a:r>
          <a:r>
            <a:rPr lang="en-US" b="1" dirty="0" err="1">
              <a:solidFill>
                <a:srgbClr val="5F83CB"/>
              </a:solidFill>
            </a:rPr>
            <a:t>Alnaggar</a:t>
          </a:r>
          <a:endParaRPr lang="en-US" dirty="0">
            <a:solidFill>
              <a:srgbClr val="5F83CB"/>
            </a:solidFill>
          </a:endParaRPr>
        </a:p>
      </dgm:t>
    </dgm:pt>
    <dgm:pt modelId="{33CE1443-9485-4B35-BCF0-C64457598E09}" type="parTrans" cxnId="{005DB51C-2E91-4CEB-9205-79C1DD98F21F}">
      <dgm:prSet/>
      <dgm:spPr/>
      <dgm:t>
        <a:bodyPr/>
        <a:lstStyle/>
        <a:p>
          <a:endParaRPr lang="en-US"/>
        </a:p>
      </dgm:t>
    </dgm:pt>
    <dgm:pt modelId="{D9DB11F8-D385-4A3A-9075-0AD3DFA894CB}" type="sibTrans" cxnId="{005DB51C-2E91-4CEB-9205-79C1DD98F21F}">
      <dgm:prSet/>
      <dgm:spPr/>
      <dgm:t>
        <a:bodyPr/>
        <a:lstStyle/>
        <a:p>
          <a:endParaRPr lang="en-US"/>
        </a:p>
      </dgm:t>
    </dgm:pt>
    <dgm:pt modelId="{DF254A95-5BB8-408E-BF5A-EF2B233701FD}" type="pres">
      <dgm:prSet presAssocID="{D18C7A15-FC7A-4318-A9C7-25CD7A8B07B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2B6E353-B430-4C70-86DB-79C5FED99E5D}" type="pres">
      <dgm:prSet presAssocID="{456CBB2D-5965-4EF3-8AC2-512F1D75964F}" presName="hierRoot1" presStyleCnt="0"/>
      <dgm:spPr/>
    </dgm:pt>
    <dgm:pt modelId="{224DB744-AA9A-4D79-AABE-91249169D57D}" type="pres">
      <dgm:prSet presAssocID="{456CBB2D-5965-4EF3-8AC2-512F1D75964F}" presName="composite" presStyleCnt="0"/>
      <dgm:spPr/>
    </dgm:pt>
    <dgm:pt modelId="{CA3A6022-EBD9-45F0-B9A8-78F8EAF6F4C6}" type="pres">
      <dgm:prSet presAssocID="{456CBB2D-5965-4EF3-8AC2-512F1D75964F}" presName="background" presStyleLbl="node0" presStyleIdx="0" presStyleCnt="2"/>
      <dgm:spPr>
        <a:gradFill rotWithShape="0">
          <a:gsLst>
            <a:gs pos="0">
              <a:srgbClr val="7030A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1DFE38A4-9834-4BB6-9D7E-FFC0DB6C84CA}" type="pres">
      <dgm:prSet presAssocID="{456CBB2D-5965-4EF3-8AC2-512F1D75964F}" presName="text" presStyleLbl="fgAcc0" presStyleIdx="0" presStyleCnt="2">
        <dgm:presLayoutVars>
          <dgm:chPref val="3"/>
        </dgm:presLayoutVars>
      </dgm:prSet>
      <dgm:spPr/>
    </dgm:pt>
    <dgm:pt modelId="{981C04D4-6E99-4E66-AC50-80E0BE6C9C71}" type="pres">
      <dgm:prSet presAssocID="{456CBB2D-5965-4EF3-8AC2-512F1D75964F}" presName="hierChild2" presStyleCnt="0"/>
      <dgm:spPr/>
    </dgm:pt>
    <dgm:pt modelId="{15304480-D5BA-4517-B009-2DE93F00BBF2}" type="pres">
      <dgm:prSet presAssocID="{3C19C77A-F12B-4C3E-8422-A5B8B2239892}" presName="hierRoot1" presStyleCnt="0"/>
      <dgm:spPr/>
    </dgm:pt>
    <dgm:pt modelId="{2D21806B-D005-4A2C-B2CA-28E15C099439}" type="pres">
      <dgm:prSet presAssocID="{3C19C77A-F12B-4C3E-8422-A5B8B2239892}" presName="composite" presStyleCnt="0"/>
      <dgm:spPr/>
    </dgm:pt>
    <dgm:pt modelId="{7D43D118-4719-4177-8FD8-07044900FBE2}" type="pres">
      <dgm:prSet presAssocID="{3C19C77A-F12B-4C3E-8422-A5B8B2239892}" presName="background" presStyleLbl="node0" presStyleIdx="1" presStyleCnt="2"/>
      <dgm:spPr>
        <a:gradFill rotWithShape="0">
          <a:gsLst>
            <a:gs pos="0">
              <a:srgbClr val="7030A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</dgm:pt>
    <dgm:pt modelId="{3B063E91-B9FF-49DC-A3D8-6419E2BAB7E5}" type="pres">
      <dgm:prSet presAssocID="{3C19C77A-F12B-4C3E-8422-A5B8B2239892}" presName="text" presStyleLbl="fgAcc0" presStyleIdx="1" presStyleCnt="2">
        <dgm:presLayoutVars>
          <dgm:chPref val="3"/>
        </dgm:presLayoutVars>
      </dgm:prSet>
      <dgm:spPr/>
    </dgm:pt>
    <dgm:pt modelId="{6ACA6E3D-D9BD-4E45-BB0B-3D725E33D784}" type="pres">
      <dgm:prSet presAssocID="{3C19C77A-F12B-4C3E-8422-A5B8B2239892}" presName="hierChild2" presStyleCnt="0"/>
      <dgm:spPr/>
    </dgm:pt>
  </dgm:ptLst>
  <dgm:cxnLst>
    <dgm:cxn modelId="{D7FF3210-3125-4D54-A2F8-7040423B4961}" type="presOf" srcId="{3C19C77A-F12B-4C3E-8422-A5B8B2239892}" destId="{3B063E91-B9FF-49DC-A3D8-6419E2BAB7E5}" srcOrd="0" destOrd="0" presId="urn:microsoft.com/office/officeart/2005/8/layout/hierarchy1"/>
    <dgm:cxn modelId="{005DB51C-2E91-4CEB-9205-79C1DD98F21F}" srcId="{D18C7A15-FC7A-4318-A9C7-25CD7A8B07B4}" destId="{3C19C77A-F12B-4C3E-8422-A5B8B2239892}" srcOrd="1" destOrd="0" parTransId="{33CE1443-9485-4B35-BCF0-C64457598E09}" sibTransId="{D9DB11F8-D385-4A3A-9075-0AD3DFA894CB}"/>
    <dgm:cxn modelId="{C3E9BF83-CFA8-4D69-8F8A-9E0A5717264F}" srcId="{D18C7A15-FC7A-4318-A9C7-25CD7A8B07B4}" destId="{456CBB2D-5965-4EF3-8AC2-512F1D75964F}" srcOrd="0" destOrd="0" parTransId="{6B0818F7-C07C-4B67-9DFA-3FA97088A4F3}" sibTransId="{A5EAD16D-4E51-477C-A1FF-535D5B398EAD}"/>
    <dgm:cxn modelId="{B0495BA7-AD00-48E2-9AA9-EDF9AC63B357}" type="presOf" srcId="{456CBB2D-5965-4EF3-8AC2-512F1D75964F}" destId="{1DFE38A4-9834-4BB6-9D7E-FFC0DB6C84CA}" srcOrd="0" destOrd="0" presId="urn:microsoft.com/office/officeart/2005/8/layout/hierarchy1"/>
    <dgm:cxn modelId="{1FEC6ED6-5818-4C4E-AD33-EDD756CFE7FB}" type="presOf" srcId="{D18C7A15-FC7A-4318-A9C7-25CD7A8B07B4}" destId="{DF254A95-5BB8-408E-BF5A-EF2B233701FD}" srcOrd="0" destOrd="0" presId="urn:microsoft.com/office/officeart/2005/8/layout/hierarchy1"/>
    <dgm:cxn modelId="{37135C5C-2FB9-4150-BAC8-30E5B02EF302}" type="presParOf" srcId="{DF254A95-5BB8-408E-BF5A-EF2B233701FD}" destId="{E2B6E353-B430-4C70-86DB-79C5FED99E5D}" srcOrd="0" destOrd="0" presId="urn:microsoft.com/office/officeart/2005/8/layout/hierarchy1"/>
    <dgm:cxn modelId="{518A1BC4-07A2-4E03-9E86-E74A7A8B9BDC}" type="presParOf" srcId="{E2B6E353-B430-4C70-86DB-79C5FED99E5D}" destId="{224DB744-AA9A-4D79-AABE-91249169D57D}" srcOrd="0" destOrd="0" presId="urn:microsoft.com/office/officeart/2005/8/layout/hierarchy1"/>
    <dgm:cxn modelId="{9D63732F-E66A-4046-8C5A-148C17C5D969}" type="presParOf" srcId="{224DB744-AA9A-4D79-AABE-91249169D57D}" destId="{CA3A6022-EBD9-45F0-B9A8-78F8EAF6F4C6}" srcOrd="0" destOrd="0" presId="urn:microsoft.com/office/officeart/2005/8/layout/hierarchy1"/>
    <dgm:cxn modelId="{DF0780B0-D90A-44CA-A83D-3A0F0D87E50A}" type="presParOf" srcId="{224DB744-AA9A-4D79-AABE-91249169D57D}" destId="{1DFE38A4-9834-4BB6-9D7E-FFC0DB6C84CA}" srcOrd="1" destOrd="0" presId="urn:microsoft.com/office/officeart/2005/8/layout/hierarchy1"/>
    <dgm:cxn modelId="{84361EBF-4973-468D-8EF3-5DB54C5962D8}" type="presParOf" srcId="{E2B6E353-B430-4C70-86DB-79C5FED99E5D}" destId="{981C04D4-6E99-4E66-AC50-80E0BE6C9C71}" srcOrd="1" destOrd="0" presId="urn:microsoft.com/office/officeart/2005/8/layout/hierarchy1"/>
    <dgm:cxn modelId="{7A2B7C58-A291-4722-8AAD-9B0D6DF76958}" type="presParOf" srcId="{DF254A95-5BB8-408E-BF5A-EF2B233701FD}" destId="{15304480-D5BA-4517-B009-2DE93F00BBF2}" srcOrd="1" destOrd="0" presId="urn:microsoft.com/office/officeart/2005/8/layout/hierarchy1"/>
    <dgm:cxn modelId="{36C8DEE6-48B5-4ACF-A0BB-1924DD096AA5}" type="presParOf" srcId="{15304480-D5BA-4517-B009-2DE93F00BBF2}" destId="{2D21806B-D005-4A2C-B2CA-28E15C099439}" srcOrd="0" destOrd="0" presId="urn:microsoft.com/office/officeart/2005/8/layout/hierarchy1"/>
    <dgm:cxn modelId="{017A5532-E8EE-45B3-811D-B0DC947D2919}" type="presParOf" srcId="{2D21806B-D005-4A2C-B2CA-28E15C099439}" destId="{7D43D118-4719-4177-8FD8-07044900FBE2}" srcOrd="0" destOrd="0" presId="urn:microsoft.com/office/officeart/2005/8/layout/hierarchy1"/>
    <dgm:cxn modelId="{C47BA367-42D5-4629-9D87-D855948DBAED}" type="presParOf" srcId="{2D21806B-D005-4A2C-B2CA-28E15C099439}" destId="{3B063E91-B9FF-49DC-A3D8-6419E2BAB7E5}" srcOrd="1" destOrd="0" presId="urn:microsoft.com/office/officeart/2005/8/layout/hierarchy1"/>
    <dgm:cxn modelId="{ADF9D409-4025-4128-9901-B38427388734}" type="presParOf" srcId="{15304480-D5BA-4517-B009-2DE93F00BBF2}" destId="{6ACA6E3D-D9BD-4E45-BB0B-3D725E33D78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A6022-EBD9-45F0-B9A8-78F8EAF6F4C6}">
      <dsp:nvSpPr>
        <dsp:cNvPr id="0" name=""/>
        <dsp:cNvSpPr/>
      </dsp:nvSpPr>
      <dsp:spPr>
        <a:xfrm>
          <a:off x="691" y="1091332"/>
          <a:ext cx="2426449" cy="154079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A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E38A4-9834-4BB6-9D7E-FFC0DB6C84CA}">
      <dsp:nvSpPr>
        <dsp:cNvPr id="0" name=""/>
        <dsp:cNvSpPr/>
      </dsp:nvSpPr>
      <dsp:spPr>
        <a:xfrm>
          <a:off x="270296" y="1347457"/>
          <a:ext cx="2426449" cy="1540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5C7AC6"/>
              </a:solidFill>
            </a:rPr>
            <a:t>Under Supervision:</a:t>
          </a:r>
          <a:endParaRPr lang="en-US" sz="3200" kern="1200" dirty="0">
            <a:solidFill>
              <a:srgbClr val="5C7AC6"/>
            </a:solidFill>
          </a:endParaRPr>
        </a:p>
      </dsp:txBody>
      <dsp:txXfrm>
        <a:off x="315424" y="1392585"/>
        <a:ext cx="2336193" cy="1450539"/>
      </dsp:txXfrm>
    </dsp:sp>
    <dsp:sp modelId="{7D43D118-4719-4177-8FD8-07044900FBE2}">
      <dsp:nvSpPr>
        <dsp:cNvPr id="0" name=""/>
        <dsp:cNvSpPr/>
      </dsp:nvSpPr>
      <dsp:spPr>
        <a:xfrm>
          <a:off x="2966351" y="1091332"/>
          <a:ext cx="2426449" cy="154079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A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63E91-B9FF-49DC-A3D8-6419E2BAB7E5}">
      <dsp:nvSpPr>
        <dsp:cNvPr id="0" name=""/>
        <dsp:cNvSpPr/>
      </dsp:nvSpPr>
      <dsp:spPr>
        <a:xfrm>
          <a:off x="3235956" y="1347457"/>
          <a:ext cx="2426449" cy="1540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5F83CB"/>
              </a:solidFill>
            </a:rPr>
            <a:t>Dr/ Mona </a:t>
          </a:r>
          <a:r>
            <a:rPr lang="en-US" sz="3200" b="1" kern="1200" dirty="0" err="1">
              <a:solidFill>
                <a:srgbClr val="5F83CB"/>
              </a:solidFill>
            </a:rPr>
            <a:t>Alnaggar</a:t>
          </a:r>
          <a:endParaRPr lang="en-US" sz="3200" kern="1200" dirty="0">
            <a:solidFill>
              <a:srgbClr val="5F83CB"/>
            </a:solidFill>
          </a:endParaRPr>
        </a:p>
      </dsp:txBody>
      <dsp:txXfrm>
        <a:off x="3281084" y="1392585"/>
        <a:ext cx="2336193" cy="1450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7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127" y="683475"/>
            <a:ext cx="16859746" cy="8920050"/>
            <a:chOff x="0" y="0"/>
            <a:chExt cx="4440427" cy="2349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1031" y="1195423"/>
            <a:ext cx="8072969" cy="8062877"/>
          </a:xfrm>
          <a:custGeom>
            <a:avLst/>
            <a:gdLst/>
            <a:ahLst/>
            <a:cxnLst/>
            <a:rect l="l" t="t" r="r" b="b"/>
            <a:pathLst>
              <a:path w="8072969" h="8062877">
                <a:moveTo>
                  <a:pt x="0" y="0"/>
                </a:moveTo>
                <a:lnTo>
                  <a:pt x="8072969" y="0"/>
                </a:lnTo>
                <a:lnTo>
                  <a:pt x="8072969" y="8062877"/>
                </a:lnTo>
                <a:lnTo>
                  <a:pt x="0" y="806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596849" y="3572743"/>
            <a:ext cx="7857229" cy="155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01"/>
              </a:lnSpc>
            </a:pPr>
            <a:r>
              <a:rPr lang="en-US" sz="12873" dirty="0" err="1">
                <a:latin typeface="Bebas Neue Bold"/>
              </a:rPr>
              <a:t>MeasuremeNT</a:t>
            </a:r>
            <a:endParaRPr lang="en-US" sz="12873" dirty="0">
              <a:latin typeface="Bebas Neue Bold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6ABD006-F836-FD6C-839F-DBBF14CC7F92}"/>
              </a:ext>
            </a:extLst>
          </p:cNvPr>
          <p:cNvSpPr txBox="1"/>
          <p:nvPr/>
        </p:nvSpPr>
        <p:spPr>
          <a:xfrm>
            <a:off x="10073548" y="1888822"/>
            <a:ext cx="7857229" cy="155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01"/>
              </a:lnSpc>
            </a:pPr>
            <a:r>
              <a:rPr lang="en-US" sz="12873" dirty="0">
                <a:latin typeface="Bebas Neue Bold"/>
              </a:rPr>
              <a:t>OBJECT SIZE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5A45BF-3F5C-0D1F-A8F1-E8F19E8A22F7}"/>
              </a:ext>
            </a:extLst>
          </p:cNvPr>
          <p:cNvCxnSpPr>
            <a:cxnSpLocks/>
          </p:cNvCxnSpPr>
          <p:nvPr/>
        </p:nvCxnSpPr>
        <p:spPr>
          <a:xfrm>
            <a:off x="9448800" y="5600700"/>
            <a:ext cx="777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extBox 6">
            <a:extLst>
              <a:ext uri="{FF2B5EF4-FFF2-40B4-BE49-F238E27FC236}">
                <a16:creationId xmlns:a16="http://schemas.microsoft.com/office/drawing/2014/main" id="{BD95DF4C-08A0-F77E-4B82-9C4C57D1E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608"/>
              </p:ext>
            </p:extLst>
          </p:nvPr>
        </p:nvGraphicFramePr>
        <p:xfrm>
          <a:off x="10693914" y="5200381"/>
          <a:ext cx="5663097" cy="397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11443" y="1634808"/>
            <a:ext cx="7347857" cy="7200900"/>
          </a:xfrm>
          <a:custGeom>
            <a:avLst/>
            <a:gdLst/>
            <a:ahLst/>
            <a:cxnLst/>
            <a:rect l="l" t="t" r="r" b="b"/>
            <a:pathLst>
              <a:path w="7347857" h="7200900">
                <a:moveTo>
                  <a:pt x="0" y="0"/>
                </a:moveTo>
                <a:lnTo>
                  <a:pt x="7347857" y="0"/>
                </a:lnTo>
                <a:lnTo>
                  <a:pt x="7347857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164716"/>
            <a:ext cx="6118937" cy="155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Montserrat Classic"/>
              </a:rPr>
              <a:t>Analyzing images To Find the Object And Get its size in the real time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162050"/>
            <a:ext cx="6118937" cy="107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Objective: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343908"/>
            <a:ext cx="8638110" cy="79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59"/>
              </a:lnSpc>
            </a:pPr>
            <a:r>
              <a:rPr lang="en-US" sz="5900" dirty="0">
                <a:solidFill>
                  <a:srgbClr val="000000"/>
                </a:solidFill>
                <a:latin typeface="Bebas Neue Bold"/>
              </a:rPr>
              <a:t>Tools and Technologies: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097780"/>
            <a:ext cx="6118937" cy="478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 dirty="0">
                <a:solidFill>
                  <a:srgbClr val="000000"/>
                </a:solidFill>
                <a:latin typeface="Montserrat Classic"/>
              </a:rPr>
              <a:t>OpenCV: For image analysis and feature extraction(Detect-objects).</a:t>
            </a:r>
          </a:p>
          <a:p>
            <a:pPr>
              <a:lnSpc>
                <a:spcPts val="4199"/>
              </a:lnSpc>
            </a:pPr>
            <a:r>
              <a:rPr lang="en-US" sz="2799" dirty="0" err="1">
                <a:solidFill>
                  <a:srgbClr val="000000"/>
                </a:solidFill>
                <a:latin typeface="Montserrat Classic"/>
              </a:rPr>
              <a:t>Aruco</a:t>
            </a:r>
            <a:r>
              <a:rPr lang="en-US" sz="2799" dirty="0">
                <a:solidFill>
                  <a:srgbClr val="000000"/>
                </a:solidFill>
                <a:latin typeface="Montserrat Classic"/>
              </a:rPr>
              <a:t>-marker : Marker in </a:t>
            </a:r>
            <a:r>
              <a:rPr lang="en-US" sz="2799" dirty="0" err="1">
                <a:solidFill>
                  <a:srgbClr val="000000"/>
                </a:solidFill>
                <a:latin typeface="Montserrat Classic"/>
              </a:rPr>
              <a:t>obencv</a:t>
            </a:r>
            <a:r>
              <a:rPr lang="en-US" sz="2799" dirty="0">
                <a:solidFill>
                  <a:srgbClr val="000000"/>
                </a:solidFill>
                <a:latin typeface="Montserrat Classic"/>
              </a:rPr>
              <a:t>.</a:t>
            </a:r>
          </a:p>
          <a:p>
            <a:pPr>
              <a:lnSpc>
                <a:spcPts val="4199"/>
              </a:lnSpc>
            </a:pPr>
            <a:r>
              <a:rPr lang="en-US" sz="2799" dirty="0">
                <a:solidFill>
                  <a:srgbClr val="000000"/>
                </a:solidFill>
                <a:latin typeface="Montserrat Classic"/>
              </a:rPr>
              <a:t>NumPy: For numerical data processing and mathematical operations.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Montserrat Classic"/>
              </a:rPr>
              <a:t>Python: For programming the application and interacting with the utilized libraries.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1536" y="3687501"/>
            <a:ext cx="3451574" cy="4658165"/>
            <a:chOff x="0" y="0"/>
            <a:chExt cx="909057" cy="12268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35765" y="3687501"/>
            <a:ext cx="3451574" cy="4658165"/>
            <a:chOff x="0" y="0"/>
            <a:chExt cx="909057" cy="12268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02879" y="3687501"/>
            <a:ext cx="3451574" cy="4658165"/>
            <a:chOff x="0" y="0"/>
            <a:chExt cx="909057" cy="12268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68650" y="3687501"/>
            <a:ext cx="3451574" cy="4658165"/>
            <a:chOff x="0" y="0"/>
            <a:chExt cx="909057" cy="12268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9057" cy="1226842"/>
            </a:xfrm>
            <a:custGeom>
              <a:avLst/>
              <a:gdLst/>
              <a:ahLst/>
              <a:cxnLst/>
              <a:rect l="l" t="t" r="r" b="b"/>
              <a:pathLst>
                <a:path w="909057" h="1226842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98507" y="4143778"/>
            <a:ext cx="265763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Image Loading: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25905" y="5483374"/>
            <a:ext cx="300283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Montserrat"/>
              </a:rPr>
              <a:t>Utilizing the camera or reading an image from a specified file.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35765" y="4143778"/>
            <a:ext cx="3451574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Montserrat Classic Bold"/>
              </a:rPr>
              <a:t>Selecting the Contour: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39350" y="5483374"/>
            <a:ext cx="3044404" cy="201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Montserrat"/>
              </a:rPr>
              <a:t>Choosing the detected contour using </a:t>
            </a:r>
            <a:r>
              <a:rPr lang="en-US" sz="2100" dirty="0" err="1">
                <a:solidFill>
                  <a:srgbClr val="000000"/>
                </a:solidFill>
                <a:latin typeface="Montserrat"/>
              </a:rPr>
              <a:t>aruco</a:t>
            </a:r>
            <a:r>
              <a:rPr lang="en-US" sz="2100" dirty="0">
                <a:solidFill>
                  <a:srgbClr val="000000"/>
                </a:solidFill>
                <a:latin typeface="Montserrat"/>
              </a:rPr>
              <a:t> in computer vision methods.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2879" y="4143778"/>
            <a:ext cx="3451574" cy="877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Montserrat Classic Bold"/>
              </a:rPr>
              <a:t>Measure</a:t>
            </a: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Montserrat Classic Bold"/>
              </a:rPr>
              <a:t> The Size: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06439" y="5483374"/>
            <a:ext cx="3451574" cy="104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 dirty="0">
                <a:solidFill>
                  <a:srgbClr val="000000"/>
                </a:solidFill>
                <a:latin typeface="Montserrat"/>
              </a:rPr>
              <a:t>Determining the </a:t>
            </a:r>
            <a:r>
              <a:rPr lang="en-US" sz="1899" dirty="0" err="1">
                <a:solidFill>
                  <a:srgbClr val="000000"/>
                </a:solidFill>
                <a:latin typeface="Montserrat"/>
              </a:rPr>
              <a:t>aruco</a:t>
            </a:r>
            <a:r>
              <a:rPr lang="en-US" sz="1899" dirty="0">
                <a:solidFill>
                  <a:srgbClr val="000000"/>
                </a:solidFill>
                <a:latin typeface="Montserrat"/>
              </a:rPr>
              <a:t> marker to get the aspect ratio pixel to cm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56140" y="2220728"/>
            <a:ext cx="8975721" cy="85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"/>
              </a:rPr>
              <a:t>Workflow: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65621" y="4143778"/>
            <a:ext cx="265763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Image Analysis: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72331" y="5483374"/>
            <a:ext cx="3044213" cy="16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Montserrat"/>
              </a:rPr>
              <a:t>Employing OpenCV and NumPy for image analysis to Detect the object.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452359" y="1620919"/>
            <a:ext cx="8462658" cy="7045163"/>
          </a:xfrm>
          <a:custGeom>
            <a:avLst/>
            <a:gdLst/>
            <a:ahLst/>
            <a:cxnLst/>
            <a:rect l="l" t="t" r="r" b="b"/>
            <a:pathLst>
              <a:path w="8462658" h="7045163">
                <a:moveTo>
                  <a:pt x="0" y="0"/>
                </a:moveTo>
                <a:lnTo>
                  <a:pt x="8462658" y="0"/>
                </a:lnTo>
                <a:lnTo>
                  <a:pt x="8462658" y="7045162"/>
                </a:lnTo>
                <a:lnTo>
                  <a:pt x="0" y="704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025140"/>
            <a:ext cx="6118937" cy="2089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 dirty="0">
                <a:solidFill>
                  <a:srgbClr val="000000"/>
                </a:solidFill>
                <a:latin typeface="Montserrat Classic"/>
              </a:rPr>
              <a:t>In this project doesn’t matter how far the camera is or the angle of the camera it will measure the object size no matter what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98726"/>
            <a:ext cx="6118937" cy="107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Project Benefits: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7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127" y="683475"/>
            <a:ext cx="16859746" cy="8920050"/>
            <a:chOff x="0" y="0"/>
            <a:chExt cx="4440427" cy="2349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5" name="Picture 24" descr="A screen shot of a phone&#10;&#10;Description automatically generated">
            <a:extLst>
              <a:ext uri="{FF2B5EF4-FFF2-40B4-BE49-F238E27FC236}">
                <a16:creationId xmlns:a16="http://schemas.microsoft.com/office/drawing/2014/main" id="{B4DA7A95-4133-7048-E5F7-A28517EF8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 t="-311" r="2032" b="16"/>
          <a:stretch/>
        </p:blipFill>
        <p:spPr>
          <a:xfrm>
            <a:off x="714127" y="655319"/>
            <a:ext cx="16859747" cy="906471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391400" y="-342900"/>
            <a:ext cx="3200400" cy="1149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588"/>
              </a:lnSpc>
            </a:pPr>
            <a:r>
              <a:rPr lang="en-US" sz="6000" dirty="0">
                <a:latin typeface="Bebas Neue Bold"/>
              </a:rPr>
              <a:t>Some </a:t>
            </a:r>
            <a:r>
              <a:rPr lang="en-US" sz="6000" dirty="0" err="1">
                <a:latin typeface="Bebas Neue Bold"/>
              </a:rPr>
              <a:t>ReSULT</a:t>
            </a:r>
            <a:endParaRPr lang="en-US" sz="6000" dirty="0">
              <a:latin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8861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7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127" y="683475"/>
            <a:ext cx="16859746" cy="8920050"/>
            <a:chOff x="0" y="0"/>
            <a:chExt cx="4440427" cy="2349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image _ 2023-12-16 20-38-03">
            <a:hlinkClick r:id="" action="ppaction://media"/>
            <a:extLst>
              <a:ext uri="{FF2B5EF4-FFF2-40B4-BE49-F238E27FC236}">
                <a16:creationId xmlns:a16="http://schemas.microsoft.com/office/drawing/2014/main" id="{0BE8E4B5-04A0-78AF-07E1-E4A929C7A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" t="-2" r="178" b="-2636"/>
          <a:stretch/>
        </p:blipFill>
        <p:spPr>
          <a:xfrm>
            <a:off x="714127" y="655079"/>
            <a:ext cx="16859746" cy="906471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391400" y="-342900"/>
            <a:ext cx="3200400" cy="1149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588"/>
              </a:lnSpc>
            </a:pPr>
            <a:r>
              <a:rPr lang="en-US" sz="6000" dirty="0">
                <a:latin typeface="Bebas Neue Bold"/>
              </a:rPr>
              <a:t>Some </a:t>
            </a:r>
            <a:r>
              <a:rPr lang="en-US" sz="6000" dirty="0" err="1">
                <a:latin typeface="Bebas Neue Bold"/>
              </a:rPr>
              <a:t>ReSULT</a:t>
            </a:r>
            <a:endParaRPr lang="en-US" sz="6000" dirty="0">
              <a:latin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27766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84164" y="3549015"/>
            <a:ext cx="6118937" cy="311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 dirty="0">
                <a:solidFill>
                  <a:srgbClr val="000000"/>
                </a:solidFill>
                <a:latin typeface="Montserrat Classic"/>
              </a:rPr>
              <a:t>Enhancing analysis and transformation accuracy.</a:t>
            </a:r>
          </a:p>
          <a:p>
            <a:pPr>
              <a:lnSpc>
                <a:spcPts val="4199"/>
              </a:lnSpc>
            </a:pPr>
            <a:r>
              <a:rPr lang="en-US" sz="2799" dirty="0">
                <a:solidFill>
                  <a:srgbClr val="000000"/>
                </a:solidFill>
                <a:latin typeface="Montserrat Classic"/>
              </a:rPr>
              <a:t>Adding additional features like contrast and brightness control.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Montserrat Classic"/>
              </a:rPr>
              <a:t>Expanding practical applications of the project.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4164" y="2168741"/>
            <a:ext cx="6118937" cy="107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Future Steps:</a:t>
            </a:r>
          </a:p>
        </p:txBody>
      </p:sp>
      <p:sp>
        <p:nvSpPr>
          <p:cNvPr id="7" name="Freeform 7"/>
          <p:cNvSpPr/>
          <p:nvPr/>
        </p:nvSpPr>
        <p:spPr>
          <a:xfrm>
            <a:off x="9695317" y="1366236"/>
            <a:ext cx="7563983" cy="7554528"/>
          </a:xfrm>
          <a:custGeom>
            <a:avLst/>
            <a:gdLst/>
            <a:ahLst/>
            <a:cxnLst/>
            <a:rect l="l" t="t" r="r" b="b"/>
            <a:pathLst>
              <a:path w="7563983" h="7554528">
                <a:moveTo>
                  <a:pt x="0" y="0"/>
                </a:moveTo>
                <a:lnTo>
                  <a:pt x="7563983" y="0"/>
                </a:lnTo>
                <a:lnTo>
                  <a:pt x="7563983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7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127" y="683475"/>
            <a:ext cx="16859746" cy="8920050"/>
            <a:chOff x="0" y="0"/>
            <a:chExt cx="4440427" cy="2349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610600" y="1562100"/>
            <a:ext cx="719459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88"/>
              </a:lnSpc>
            </a:pPr>
            <a:r>
              <a:rPr lang="en-US" sz="11264" dirty="0">
                <a:solidFill>
                  <a:srgbClr val="000000"/>
                </a:solidFill>
                <a:latin typeface="Bebas Neue Bold"/>
              </a:rPr>
              <a:t>Made By</a:t>
            </a:r>
          </a:p>
        </p:txBody>
      </p:sp>
      <p:sp>
        <p:nvSpPr>
          <p:cNvPr id="6" name="Freeform 6"/>
          <p:cNvSpPr/>
          <p:nvPr/>
        </p:nvSpPr>
        <p:spPr>
          <a:xfrm>
            <a:off x="1275495" y="1063912"/>
            <a:ext cx="7868505" cy="8159176"/>
          </a:xfrm>
          <a:custGeom>
            <a:avLst/>
            <a:gdLst/>
            <a:ahLst/>
            <a:cxnLst/>
            <a:rect l="l" t="t" r="r" b="b"/>
            <a:pathLst>
              <a:path w="7868505" h="8159176">
                <a:moveTo>
                  <a:pt x="0" y="0"/>
                </a:moveTo>
                <a:lnTo>
                  <a:pt x="7868505" y="0"/>
                </a:lnTo>
                <a:lnTo>
                  <a:pt x="7868505" y="8159176"/>
                </a:lnTo>
                <a:lnTo>
                  <a:pt x="0" y="81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B717C-0456-B444-3969-483720E95C7E}"/>
              </a:ext>
            </a:extLst>
          </p:cNvPr>
          <p:cNvSpPr txBox="1"/>
          <p:nvPr/>
        </p:nvSpPr>
        <p:spPr>
          <a:xfrm>
            <a:off x="7868505" y="3800071"/>
            <a:ext cx="9144000" cy="3382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>
              <a:lnSpc>
                <a:spcPts val="5179"/>
              </a:lnSpc>
            </a:pP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عبدالرحمن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احمد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</a:t>
            </a: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محسوب</a:t>
            </a:r>
            <a:endParaRPr lang="en-US" sz="3200" dirty="0">
              <a:effectLst/>
              <a:cs typeface="Mudir MT" pitchFamily="2" charset="-78"/>
            </a:endParaRPr>
          </a:p>
          <a:p>
            <a:pPr lvl="1" algn="r">
              <a:lnSpc>
                <a:spcPts val="5179"/>
              </a:lnSpc>
            </a:pP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عبد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</a:t>
            </a: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الودود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</a:t>
            </a: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محمد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</a:t>
            </a: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عادل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</a:t>
            </a: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شاكر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</a:t>
            </a: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نتشه</a:t>
            </a:r>
            <a:endParaRPr lang="en-US" sz="3200" dirty="0">
              <a:effectLst/>
              <a:cs typeface="Mudir MT" pitchFamily="2" charset="-78"/>
            </a:endParaRPr>
          </a:p>
          <a:p>
            <a:pPr lvl="1" algn="r">
              <a:lnSpc>
                <a:spcPts val="5179"/>
              </a:lnSpc>
            </a:pP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احمد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</a:t>
            </a: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الشيخ</a:t>
            </a:r>
            <a:endParaRPr lang="en-US" sz="3200" dirty="0">
              <a:effectLst/>
              <a:cs typeface="Mudir MT" pitchFamily="2" charset="-78"/>
            </a:endParaRPr>
          </a:p>
          <a:p>
            <a:pPr lvl="1" algn="r">
              <a:lnSpc>
                <a:spcPts val="5179"/>
              </a:lnSpc>
            </a:pP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عمار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</a:t>
            </a: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ابو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</a:t>
            </a: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سن</a:t>
            </a:r>
            <a:endParaRPr lang="en-US" sz="3200" dirty="0">
              <a:effectLst/>
              <a:cs typeface="Mudir MT" pitchFamily="2" charset="-78"/>
            </a:endParaRPr>
          </a:p>
          <a:p>
            <a:pPr lvl="1" algn="r">
              <a:lnSpc>
                <a:spcPts val="5179"/>
              </a:lnSpc>
            </a:pP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احمد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</a:t>
            </a: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اشرف</a:t>
            </a:r>
            <a:r>
              <a:rPr lang="en-US" sz="3200" kern="1200" dirty="0">
                <a:solidFill>
                  <a:srgbClr val="5479F7"/>
                </a:solidFill>
                <a:effectLst/>
                <a:latin typeface="Calibri" panose="020F0502020204030204" pitchFamily="34" charset="0"/>
                <a:cs typeface="Mudir MT" pitchFamily="2" charset="-78"/>
              </a:rPr>
              <a:t>  </a:t>
            </a:r>
            <a:r>
              <a:rPr lang="en-US" sz="3200" kern="1200" dirty="0" err="1">
                <a:solidFill>
                  <a:srgbClr val="5479F7"/>
                </a:solidFill>
                <a:effectLst/>
                <a:latin typeface="Changa" panose="020B0604020202020204" charset="-78"/>
                <a:cs typeface="Mudir MT" pitchFamily="2" charset="-78"/>
              </a:rPr>
              <a:t>الضويني</a:t>
            </a:r>
            <a:endParaRPr lang="en-US" sz="3200" dirty="0">
              <a:effectLst/>
              <a:cs typeface="Mudir MT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0587C7-2595-4B59-CC48-5F9979E402E9}"/>
              </a:ext>
            </a:extLst>
          </p:cNvPr>
          <p:cNvCxnSpPr/>
          <p:nvPr/>
        </p:nvCxnSpPr>
        <p:spPr>
          <a:xfrm>
            <a:off x="8763000" y="3086100"/>
            <a:ext cx="8534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F248F-49D3-5142-39CE-61124D8E6BD9}"/>
              </a:ext>
            </a:extLst>
          </p:cNvPr>
          <p:cNvCxnSpPr>
            <a:cxnSpLocks/>
          </p:cNvCxnSpPr>
          <p:nvPr/>
        </p:nvCxnSpPr>
        <p:spPr>
          <a:xfrm>
            <a:off x="10668000" y="3314700"/>
            <a:ext cx="6629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36E33A-A2BE-CA0A-F2AE-4E48B9789BCD}"/>
              </a:ext>
            </a:extLst>
          </p:cNvPr>
          <p:cNvCxnSpPr>
            <a:cxnSpLocks/>
          </p:cNvCxnSpPr>
          <p:nvPr/>
        </p:nvCxnSpPr>
        <p:spPr>
          <a:xfrm>
            <a:off x="12801600" y="3543300"/>
            <a:ext cx="4495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FDC12C-BE39-9AA4-F9DE-2B3CEA57E85B}"/>
              </a:ext>
            </a:extLst>
          </p:cNvPr>
          <p:cNvCxnSpPr/>
          <p:nvPr/>
        </p:nvCxnSpPr>
        <p:spPr>
          <a:xfrm>
            <a:off x="8763000" y="8115300"/>
            <a:ext cx="8534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EF1F31-659D-9707-6D26-224CC309120C}"/>
              </a:ext>
            </a:extLst>
          </p:cNvPr>
          <p:cNvCxnSpPr>
            <a:cxnSpLocks/>
          </p:cNvCxnSpPr>
          <p:nvPr/>
        </p:nvCxnSpPr>
        <p:spPr>
          <a:xfrm>
            <a:off x="10972800" y="7810500"/>
            <a:ext cx="6324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21C17C-2EB3-B6C5-B24B-71DA557046D6}"/>
              </a:ext>
            </a:extLst>
          </p:cNvPr>
          <p:cNvCxnSpPr>
            <a:cxnSpLocks/>
          </p:cNvCxnSpPr>
          <p:nvPr/>
        </p:nvCxnSpPr>
        <p:spPr>
          <a:xfrm>
            <a:off x="13030200" y="7505700"/>
            <a:ext cx="42672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98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7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127" y="683475"/>
            <a:ext cx="16859746" cy="8920050"/>
            <a:chOff x="0" y="0"/>
            <a:chExt cx="4440427" cy="2349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747291" y="4564059"/>
            <a:ext cx="7194594" cy="143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88"/>
              </a:lnSpc>
            </a:pPr>
            <a:r>
              <a:rPr lang="en-US" sz="11264" dirty="0">
                <a:solidFill>
                  <a:srgbClr val="000000"/>
                </a:solidFill>
                <a:latin typeface="Bebas Neue Bold"/>
              </a:rPr>
              <a:t>THANK YOU </a:t>
            </a:r>
          </a:p>
        </p:txBody>
      </p:sp>
      <p:sp>
        <p:nvSpPr>
          <p:cNvPr id="6" name="Freeform 6"/>
          <p:cNvSpPr/>
          <p:nvPr/>
        </p:nvSpPr>
        <p:spPr>
          <a:xfrm>
            <a:off x="1275495" y="1063912"/>
            <a:ext cx="7868505" cy="8159176"/>
          </a:xfrm>
          <a:custGeom>
            <a:avLst/>
            <a:gdLst/>
            <a:ahLst/>
            <a:cxnLst/>
            <a:rect l="l" t="t" r="r" b="b"/>
            <a:pathLst>
              <a:path w="7868505" h="8159176">
                <a:moveTo>
                  <a:pt x="0" y="0"/>
                </a:moveTo>
                <a:lnTo>
                  <a:pt x="7868505" y="0"/>
                </a:lnTo>
                <a:lnTo>
                  <a:pt x="7868505" y="8159176"/>
                </a:lnTo>
                <a:lnTo>
                  <a:pt x="0" y="81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96969df-0476-442d-a57e-319075aed60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8C2D303A03E340B6FA0D538A8BC578" ma:contentTypeVersion="4" ma:contentTypeDescription="Create a new document." ma:contentTypeScope="" ma:versionID="7f7d0b735a4e4c32166b5d08c3cbc1fc">
  <xsd:schema xmlns:xsd="http://www.w3.org/2001/XMLSchema" xmlns:xs="http://www.w3.org/2001/XMLSchema" xmlns:p="http://schemas.microsoft.com/office/2006/metadata/properties" xmlns:ns3="896969df-0476-442d-a57e-319075aed60a" targetNamespace="http://schemas.microsoft.com/office/2006/metadata/properties" ma:root="true" ma:fieldsID="a9491763ea41b8adfba41c2da61a37fa" ns3:_="">
    <xsd:import namespace="896969df-0476-442d-a57e-319075aed6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6969df-0476-442d-a57e-319075aed6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338FD8-8856-4FF1-BF94-B0BB3955D907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896969df-0476-442d-a57e-319075aed60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DE1DC27-48D5-45EA-B20F-0158A7897E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9321D1-3509-4299-A439-02A465F666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6969df-0476-442d-a57e-319075aed6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212</Words>
  <Application>Microsoft Office PowerPoint</Application>
  <PresentationFormat>Custom</PresentationFormat>
  <Paragraphs>36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White Practical Uses of AI in EFL Presentation</dc:title>
  <cp:lastModifiedBy>Ahmad_796a</cp:lastModifiedBy>
  <cp:revision>4</cp:revision>
  <dcterms:created xsi:type="dcterms:W3CDTF">2006-08-16T00:00:00Z</dcterms:created>
  <dcterms:modified xsi:type="dcterms:W3CDTF">2023-12-16T19:25:19Z</dcterms:modified>
  <dc:identifier>DAF3Dn-ZluU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0x010100A48C2D303A03E340B6FA0D538A8BC578</vt:lpwstr>
  </property>
</Properties>
</file>